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5" r:id="rId4"/>
    <p:sldId id="280" r:id="rId5"/>
    <p:sldId id="293" r:id="rId6"/>
    <p:sldId id="281" r:id="rId7"/>
    <p:sldId id="295" r:id="rId8"/>
    <p:sldId id="277" r:id="rId9"/>
    <p:sldId id="297" r:id="rId10"/>
    <p:sldId id="298" r:id="rId11"/>
    <p:sldId id="29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867E7E7-B255-4AB8-A05F-220645EF879A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ABE000C-5FD1-40CF-B052-1768841301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7E7E7-B255-4AB8-A05F-220645EF879A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E000C-5FD1-40CF-B052-1768841301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7E7E7-B255-4AB8-A05F-220645EF879A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E000C-5FD1-40CF-B052-1768841301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7E7E7-B255-4AB8-A05F-220645EF879A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E000C-5FD1-40CF-B052-1768841301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7E7E7-B255-4AB8-A05F-220645EF879A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E000C-5FD1-40CF-B052-1768841301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7E7E7-B255-4AB8-A05F-220645EF879A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E000C-5FD1-40CF-B052-1768841301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7E7E7-B255-4AB8-A05F-220645EF879A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E000C-5FD1-40CF-B052-1768841301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7E7E7-B255-4AB8-A05F-220645EF879A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E000C-5FD1-40CF-B052-1768841301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7E7E7-B255-4AB8-A05F-220645EF879A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E000C-5FD1-40CF-B052-1768841301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867E7E7-B255-4AB8-A05F-220645EF879A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E000C-5FD1-40CF-B052-1768841301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867E7E7-B255-4AB8-A05F-220645EF879A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ABE000C-5FD1-40CF-B052-1768841301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867E7E7-B255-4AB8-A05F-220645EF879A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ABE000C-5FD1-40CF-B052-1768841301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357298"/>
            <a:ext cx="8129590" cy="17145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Школа приемных родителей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357562"/>
            <a:ext cx="6400800" cy="182881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ТЕМА: Особенности развития ребенка, оставшегося без родительского попечения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500043"/>
            <a:ext cx="814393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500" dirty="0" smtClean="0">
                <a:solidFill>
                  <a:schemeClr val="bg2">
                    <a:lumMod val="10000"/>
                  </a:schemeClr>
                </a:solidFill>
              </a:rPr>
              <a:t>ОГКУ СКДД «Дом </a:t>
            </a:r>
            <a:r>
              <a:rPr lang="ru-RU" sz="2500" dirty="0" smtClean="0">
                <a:solidFill>
                  <a:schemeClr val="bg2">
                    <a:lumMod val="10000"/>
                  </a:schemeClr>
                </a:solidFill>
              </a:rPr>
              <a:t>детства»</a:t>
            </a:r>
            <a:endParaRPr lang="ru-RU" sz="25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5715016"/>
            <a:ext cx="557216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500" i="1" dirty="0" smtClean="0">
                <a:solidFill>
                  <a:schemeClr val="bg2">
                    <a:lumMod val="10000"/>
                  </a:schemeClr>
                </a:solidFill>
              </a:rPr>
              <a:t>Ульяновск</a:t>
            </a:r>
            <a:endParaRPr lang="ru-RU" sz="2500" i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332037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Надо чаще говорить ребенку: 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«Ты хороший!» </a:t>
            </a:r>
          </a:p>
          <a:p>
            <a:pPr algn="ctr">
              <a:buNone/>
            </a:pPr>
            <a:r>
              <a:rPr lang="ru-RU" sz="2800" dirty="0" smtClean="0"/>
              <a:t>и говорить </a:t>
            </a:r>
            <a:r>
              <a:rPr lang="ru-RU" sz="2800" dirty="0" smtClean="0">
                <a:solidFill>
                  <a:srgbClr val="FF0000"/>
                </a:solidFill>
              </a:rPr>
              <a:t>БОЛЕЕ ОДНОЙ МИНУТЫ</a:t>
            </a:r>
            <a:r>
              <a:rPr lang="ru-RU" sz="2800" dirty="0" smtClean="0"/>
              <a:t>!</a:t>
            </a:r>
          </a:p>
          <a:p>
            <a:pPr algn="ctr">
              <a:buNone/>
            </a:pPr>
            <a:r>
              <a:rPr lang="ru-RU" sz="2800" dirty="0" smtClean="0"/>
              <a:t>Ежедневно проявлять к ребенку безграничную и бескорыстную любовь и 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ПОЛОЖИТЕЛЬНУЮ ОЦЕНКУ ЕГО ДЕЙСТВИЙ И ПОСТУПКОВ.</a:t>
            </a:r>
          </a:p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358246" cy="8461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ПРАВИЛО ПРИЕМНОГО РОДИТЕЛЯ</a:t>
            </a:r>
            <a:endParaRPr lang="ru-RU" sz="4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4252914" cy="485764"/>
          </a:xfrm>
          <a:prstGeom prst="rect">
            <a:avLst/>
          </a:prstGeom>
        </p:spPr>
        <p:txBody>
          <a:bodyPr vert="horz" lIns="0" tIns="45720" rIns="0" bIns="0" anchor="b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Школа приемных родителей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1"/>
            <a:ext cx="8286808" cy="16430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НЕОБХОДИМЫМ УСЛОВИЕМ РАЗВИТИЯ РЕБЕНКА ЯВЛЯЕТСЯ БОГАТЫЙ РАЗНООБРАЗНЫЙ ЧУВСТВЕННЫЙ ОПЫТ. </a:t>
            </a:r>
          </a:p>
          <a:p>
            <a:pPr algn="ctr">
              <a:buNone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429684" cy="857256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ПРАВИЛО ПРИЕМНОГО РОДИТЕЛЯ</a:t>
            </a:r>
            <a:endParaRPr lang="ru-RU" sz="32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4252914" cy="485764"/>
          </a:xfrm>
          <a:prstGeom prst="rect">
            <a:avLst/>
          </a:prstGeom>
        </p:spPr>
        <p:txBody>
          <a:bodyPr vert="horz" lIns="0" tIns="45720" rIns="0" bIns="0" anchor="b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Школа приемных родителей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429264"/>
            <a:ext cx="80724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dirty="0" smtClean="0"/>
              <a:t>Решение задач, проблемных ситуаций, кроссвордов, развивающие игры необходимы для развития ребенка.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500306"/>
            <a:ext cx="38004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596" y="4071942"/>
            <a:ext cx="8229600" cy="239553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Сирота (смерть или признание </a:t>
            </a:r>
            <a:r>
              <a:rPr lang="ru-RU" dirty="0" err="1" smtClean="0"/>
              <a:t>безвестноотсутствующим</a:t>
            </a:r>
            <a:r>
              <a:rPr lang="ru-RU" dirty="0" smtClean="0"/>
              <a:t>  одного единственного родителя или обоих родителей )</a:t>
            </a:r>
          </a:p>
          <a:p>
            <a:r>
              <a:rPr lang="ru-RU" dirty="0" smtClean="0"/>
              <a:t>Оставшийся без попечения родителей (родители живы и лишены родительских прав через суд)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000108"/>
            <a:ext cx="4357718" cy="2786082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Ребенок без попечения родителей </a:t>
            </a:r>
            <a:endParaRPr lang="ru-RU" sz="40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4252914" cy="485764"/>
          </a:xfrm>
          <a:prstGeom prst="rect">
            <a:avLst/>
          </a:prstGeom>
        </p:spPr>
        <p:txBody>
          <a:bodyPr vert="horz" lIns="0" tIns="45720" rIns="0" bIns="0" anchor="b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Школа приемных родителей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500042"/>
            <a:ext cx="4971542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472518" cy="4252922"/>
          </a:xfrm>
        </p:spPr>
        <p:txBody>
          <a:bodyPr>
            <a:normAutofit/>
          </a:bodyPr>
          <a:lstStyle/>
          <a:p>
            <a:r>
              <a:rPr lang="ru-RU" dirty="0" smtClean="0"/>
              <a:t>замедленный темп психического развития</a:t>
            </a:r>
          </a:p>
          <a:p>
            <a:r>
              <a:rPr lang="ru-RU" dirty="0" smtClean="0"/>
              <a:t>низкий уровень интеллектуального развития,</a:t>
            </a:r>
          </a:p>
          <a:p>
            <a:r>
              <a:rPr lang="ru-RU" dirty="0" smtClean="0"/>
              <a:t>бедная эмоциональная сфера и воображение</a:t>
            </a:r>
          </a:p>
          <a:p>
            <a:r>
              <a:rPr lang="ru-RU" dirty="0" smtClean="0"/>
              <a:t>позднее формирование навыков </a:t>
            </a:r>
            <a:r>
              <a:rPr lang="ru-RU" dirty="0" err="1" smtClean="0"/>
              <a:t>саморегуляции</a:t>
            </a:r>
            <a:r>
              <a:rPr lang="ru-RU" dirty="0" smtClean="0"/>
              <a:t> и правил поведения</a:t>
            </a:r>
          </a:p>
          <a:p>
            <a:pPr algn="just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00012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Психологические особенности сиротства</a:t>
            </a:r>
            <a:endParaRPr lang="ru-RU" sz="40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4252914" cy="485764"/>
          </a:xfrm>
          <a:prstGeom prst="rect">
            <a:avLst/>
          </a:prstGeom>
        </p:spPr>
        <p:txBody>
          <a:bodyPr vert="horz" lIns="0" tIns="45720" rIns="0" bIns="0" anchor="b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Школа приемных родителей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472518" cy="4681550"/>
          </a:xfrm>
        </p:spPr>
        <p:txBody>
          <a:bodyPr>
            <a:normAutofit fontScale="92500"/>
          </a:bodyPr>
          <a:lstStyle/>
          <a:p>
            <a:r>
              <a:rPr lang="ru-RU" sz="2800" dirty="0" smtClean="0"/>
              <a:t>Дети оказываются в условиях недостаточности или специфичности социальных контактов, не соответствующих их возрасту и индивидуальным особенностям. Такую ситуацию развития называют </a:t>
            </a:r>
            <a:r>
              <a:rPr lang="ru-RU" sz="2800" b="1" dirty="0" smtClean="0"/>
              <a:t>СОЦИАЛЬНОЙ ДЕПРИВАЦИЕЙ.</a:t>
            </a:r>
            <a:endParaRPr lang="ru-RU" sz="2800" dirty="0" smtClean="0"/>
          </a:p>
          <a:p>
            <a:r>
              <a:rPr lang="ru-RU" sz="2800" dirty="0" smtClean="0"/>
              <a:t>Особую форму социальной </a:t>
            </a:r>
            <a:r>
              <a:rPr lang="ru-RU" sz="2800" dirty="0" err="1" smtClean="0"/>
              <a:t>депривации</a:t>
            </a:r>
            <a:r>
              <a:rPr lang="ru-RU" sz="2800" dirty="0" smtClean="0"/>
              <a:t> представляет </a:t>
            </a:r>
            <a:r>
              <a:rPr lang="ru-RU" sz="2800" b="1" dirty="0" smtClean="0"/>
              <a:t>ЭМОЦИОНАЛЬНАЯ ДЕПРИВАЦИЯ - </a:t>
            </a:r>
            <a:r>
              <a:rPr lang="ru-RU" sz="2800" dirty="0" smtClean="0"/>
              <a:t>лишение эмоциональных контактов с другими людьми, особенно с близкими.</a:t>
            </a:r>
          </a:p>
          <a:p>
            <a:endParaRPr lang="ru-RU" sz="2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00012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Причины психологических особенностей детей-сирот </a:t>
            </a:r>
            <a:endParaRPr lang="ru-RU" sz="32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4252914" cy="485764"/>
          </a:xfrm>
          <a:prstGeom prst="rect">
            <a:avLst/>
          </a:prstGeom>
        </p:spPr>
        <p:txBody>
          <a:bodyPr vert="horz" lIns="0" tIns="45720" rIns="0" bIns="0" anchor="b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Школа приемных родителей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496730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МАТЕРИНСКАЯ ДЕПРИВАЦИЯ -</a:t>
            </a:r>
            <a:r>
              <a:rPr lang="ru-RU" sz="2400" dirty="0" smtClean="0"/>
              <a:t> возникает от недостаточной привязанности матери к ребенку, в ситуации длительной разлуки, а также отсутствия материнского воспитания с младенчества и при лишении матери в более позднем возрасте. </a:t>
            </a:r>
            <a:endParaRPr lang="ru-RU" sz="2400" b="1" i="1" dirty="0" smtClean="0"/>
          </a:p>
          <a:p>
            <a:r>
              <a:rPr lang="ru-RU" sz="2400" b="1" i="1" dirty="0" smtClean="0"/>
              <a:t>ОТРИЦАТЕЛЬНЫЙ ОБРАЗ СЕБЯ  - </a:t>
            </a:r>
            <a:r>
              <a:rPr lang="ru-RU" sz="2400" dirty="0" smtClean="0"/>
              <a:t>у</a:t>
            </a:r>
            <a:r>
              <a:rPr lang="ru-RU" sz="2400" b="1" i="1" dirty="0" smtClean="0"/>
              <a:t> </a:t>
            </a:r>
            <a:r>
              <a:rPr lang="ru-RU" sz="2400" dirty="0" smtClean="0"/>
              <a:t>детей возникает ощущение заброшенности,  </a:t>
            </a:r>
            <a:r>
              <a:rPr lang="ru-RU" sz="2400" dirty="0" err="1" smtClean="0"/>
              <a:t>отторгнутости</a:t>
            </a:r>
            <a:r>
              <a:rPr lang="ru-RU" sz="2400" dirty="0" smtClean="0"/>
              <a:t>. Оно приводит к напряженности и недоверию к людям и, как итог, к реальному неприятию себя и окружающих. В ходе дальнейших взаимоотношений с окружающими негативное отношение к себе усиливается. Причиной формирования отрицательного образа себя, является недостаток БЕЗУСЛОВНОЙ ЛЮБВИ. , т. е. любви не за что-то, а просто потому что он, ребенок, есть.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00012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Причины психологических </a:t>
            </a:r>
            <a:br>
              <a:rPr lang="ru-RU" sz="3200" b="1" dirty="0" smtClean="0"/>
            </a:br>
            <a:r>
              <a:rPr lang="ru-RU" sz="3200" b="1" dirty="0" smtClean="0"/>
              <a:t>особенностей детей-сирот </a:t>
            </a:r>
            <a:endParaRPr lang="ru-RU" sz="32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4252914" cy="485764"/>
          </a:xfrm>
          <a:prstGeom prst="rect">
            <a:avLst/>
          </a:prstGeom>
        </p:spPr>
        <p:txBody>
          <a:bodyPr vert="horz" lIns="0" tIns="45720" rIns="0" bIns="0" anchor="b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Школа приемных родителей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472518" cy="468155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/>
              <a:t>Ранний и дошкольный возраст у детей наблюдается:</a:t>
            </a:r>
          </a:p>
          <a:p>
            <a:r>
              <a:rPr lang="ru-RU" sz="2800" dirty="0" smtClean="0"/>
              <a:t>а) замедленное развитие познавательной деятельности (они мало интересуются окружающим миром вследствие </a:t>
            </a:r>
            <a:r>
              <a:rPr lang="ru-RU" sz="2800" dirty="0" err="1" smtClean="0"/>
              <a:t>депривации</a:t>
            </a:r>
            <a:r>
              <a:rPr lang="ru-RU" sz="2800" dirty="0" smtClean="0"/>
              <a:t>).</a:t>
            </a:r>
          </a:p>
          <a:p>
            <a:r>
              <a:rPr lang="ru-RU" sz="2800" dirty="0" smtClean="0"/>
              <a:t>б) они эмоционально бедны и невыразительны</a:t>
            </a:r>
          </a:p>
          <a:p>
            <a:r>
              <a:rPr lang="ru-RU" sz="2800" dirty="0" smtClean="0"/>
              <a:t>в) у них отсутствует интерес к оценку взрослого, т. к. их не хвалят (домашний: мама, посмотри, что я сделал!)</a:t>
            </a:r>
          </a:p>
          <a:p>
            <a:r>
              <a:rPr lang="ru-RU" sz="2800" dirty="0" smtClean="0"/>
              <a:t>г) отсутствует переживание неуспеха в деятельности. Нет потребности в положительной оценке взрослых и сверстников.</a:t>
            </a:r>
          </a:p>
          <a:p>
            <a:r>
              <a:rPr lang="ru-RU" sz="2800" dirty="0" err="1" smtClean="0"/>
              <a:t>д</a:t>
            </a:r>
            <a:r>
              <a:rPr lang="ru-RU" sz="2800" dirty="0" smtClean="0"/>
              <a:t>) не умеют дифференцировать успешное и неуспешное действие</a:t>
            </a:r>
          </a:p>
          <a:p>
            <a:r>
              <a:rPr lang="ru-RU" sz="2800" dirty="0" smtClean="0"/>
              <a:t>е) не формируется самостоятельность наблюдений, отставание в развитии речи.</a:t>
            </a:r>
          </a:p>
          <a:p>
            <a:endParaRPr lang="ru-RU" sz="2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ОСОБЕННОСТИ ПСИХОФИЗИЧЕСКОГО РАЗВИТИЯ И ЭМОЦИОНАЛЬНОЙ СФЕРЫ ДЕТЕЙ-СИРОТ</a:t>
            </a:r>
            <a:endParaRPr lang="ru-RU" sz="24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4252914" cy="485764"/>
          </a:xfrm>
          <a:prstGeom prst="rect">
            <a:avLst/>
          </a:prstGeom>
        </p:spPr>
        <p:txBody>
          <a:bodyPr vert="horz" lIns="0" tIns="45720" rIns="0" bIns="0" anchor="b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Школа приемных родителей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472518" cy="511017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/>
              <a:t>Ранний и дошкольный возраст у детей наблюдается:</a:t>
            </a:r>
          </a:p>
          <a:p>
            <a:r>
              <a:rPr lang="ru-RU" sz="2800" dirty="0" smtClean="0"/>
              <a:t>а) конфликты со сверстниками</a:t>
            </a:r>
          </a:p>
          <a:p>
            <a:r>
              <a:rPr lang="ru-RU" sz="2800" dirty="0" smtClean="0"/>
              <a:t>б) нарушения </a:t>
            </a:r>
            <a:r>
              <a:rPr lang="ru-RU" sz="2800" dirty="0" err="1" smtClean="0"/>
              <a:t>самоидентичности</a:t>
            </a:r>
            <a:r>
              <a:rPr lang="ru-RU" sz="2800" dirty="0" smtClean="0"/>
              <a:t>  они не видят себя в зеркале, в дошкольном возрасте они не могут вспомнить себя маленькими.</a:t>
            </a:r>
          </a:p>
          <a:p>
            <a:r>
              <a:rPr lang="ru-RU" sz="2800" dirty="0" smtClean="0"/>
              <a:t>в) интеллектуальное развитие характеризуется дисгармоничностью, несбалансированностью видов мышления. Предметное и наглядное мышление у них является главным: что видят, о том и думают.</a:t>
            </a:r>
          </a:p>
          <a:p>
            <a:r>
              <a:rPr lang="ru-RU" sz="2800" dirty="0" smtClean="0"/>
              <a:t>г) вербальное (словесное) мышление достигает возрастной нормы к дошкольному возрасту ( к 6-и годам), а невербальное значительно отстает и достигается только в школьном возрасте, т. к. оно формируется в игре и неформальном общении. , в нерегламентированной совместной деятельности со взрослыми и другими детьми.</a:t>
            </a:r>
          </a:p>
          <a:p>
            <a:endParaRPr lang="ru-RU" sz="2800" b="1" dirty="0" smtClean="0"/>
          </a:p>
          <a:p>
            <a:endParaRPr lang="ru-RU" sz="2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501122" cy="71437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НАРУШЕНИЯ В ЭМОЦИОНАЛЬНОЙ СФЕРЕ</a:t>
            </a:r>
            <a:endParaRPr lang="ru-RU" sz="32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4252914" cy="485764"/>
          </a:xfrm>
          <a:prstGeom prst="rect">
            <a:avLst/>
          </a:prstGeom>
        </p:spPr>
        <p:txBody>
          <a:bodyPr vert="horz" lIns="0" tIns="45720" rIns="0" bIns="0" anchor="b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Школа приемных родителей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Младший школьный возраст: </a:t>
            </a:r>
          </a:p>
          <a:p>
            <a:r>
              <a:rPr lang="ru-RU" dirty="0" smtClean="0"/>
              <a:t>Дети не умеют играть в сюжетно-ролевые игры ( в магазин, больницу, дочки-матери, скорую помощь и проч. ) Это высшая форма игры, которая развивает их воображение и мышление. Этому и играм с правилами надо учить! Поведение за столом. Игра-драматизация, Разыграть сказку.</a:t>
            </a:r>
          </a:p>
          <a:p>
            <a:r>
              <a:rPr lang="ru-RU" dirty="0" smtClean="0"/>
              <a:t>Для детей этого возраста характерны игры-манипуляции. Преувеличенное, гипертрофированное желание обратить на себя внимание взрослых приводит к тому, что ребенок совершает нелогичные и, с нашей точки зрения, непонятные поступки: кричит, дергает за юбку незнакомого человека и проч.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572560" cy="91841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ОСОБЕННОСТИ ПСИХОФИЗИЧЕСКОГО РАЗВИТИЯ И ЭМОЦИОНАЛЬНОЙ СФЕРЫ ДЕТЕЙ-СИРОТ</a:t>
            </a:r>
            <a:endParaRPr lang="ru-RU" sz="28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4252914" cy="485764"/>
          </a:xfrm>
          <a:prstGeom prst="rect">
            <a:avLst/>
          </a:prstGeom>
        </p:spPr>
        <p:txBody>
          <a:bodyPr vert="horz" lIns="0" tIns="45720" rIns="0" bIns="0" anchor="b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Школа приемных родителей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Подростки</a:t>
            </a:r>
          </a:p>
          <a:p>
            <a:r>
              <a:rPr lang="ru-RU" dirty="0" smtClean="0"/>
              <a:t>Трудности во взаимоотношениях с окружающими</a:t>
            </a:r>
          </a:p>
          <a:p>
            <a:r>
              <a:rPr lang="ru-RU" dirty="0" smtClean="0"/>
              <a:t>поверхностные чувства, иждивенчество, привычка жить по указаниям других. </a:t>
            </a:r>
          </a:p>
          <a:p>
            <a:r>
              <a:rPr lang="ru-RU" dirty="0" smtClean="0"/>
              <a:t>Нарушения в сфере самосознания от переживаний вседозволенности до ущербности.</a:t>
            </a:r>
          </a:p>
          <a:p>
            <a:r>
              <a:rPr lang="ru-RU" dirty="0" smtClean="0"/>
              <a:t> Проявления грубого нарушения дисциплины (бродяжничество, воровство и проч.). </a:t>
            </a:r>
          </a:p>
          <a:p>
            <a:r>
              <a:rPr lang="ru-RU" dirty="0" smtClean="0"/>
              <a:t>В отношениях со взрослыми у них проявляются переживания собственной ненужности, утрата своей ценности и ценности другого человека.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572560" cy="91841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ОСОБЕННОСТИ ПСИХОФИЗИЧЕСКОГО РАЗВИТИЯ И ЭМОЦИОНАЛЬНОЙ СФЕРЫ ДЕТЕЙ-СИРОТ</a:t>
            </a:r>
            <a:endParaRPr lang="ru-RU" sz="28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4252914" cy="485764"/>
          </a:xfrm>
          <a:prstGeom prst="rect">
            <a:avLst/>
          </a:prstGeom>
        </p:spPr>
        <p:txBody>
          <a:bodyPr vert="horz" lIns="0" tIns="45720" rIns="0" bIns="0" anchor="b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Школа приемных родителей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443</TotalTime>
  <Words>569</Words>
  <Application>Microsoft Office PowerPoint</Application>
  <PresentationFormat>Экран (4:3)</PresentationFormat>
  <Paragraphs>62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Школа приемных родителей</vt:lpstr>
      <vt:lpstr>Ребенок без попечения родителей </vt:lpstr>
      <vt:lpstr>Психологические особенности сиротства</vt:lpstr>
      <vt:lpstr>Причины психологических особенностей детей-сирот </vt:lpstr>
      <vt:lpstr>Причины психологических  особенностей детей-сирот </vt:lpstr>
      <vt:lpstr>ОСОБЕННОСТИ ПСИХОФИЗИЧЕСКОГО РАЗВИТИЯ И ЭМОЦИОНАЛЬНОЙ СФЕРЫ ДЕТЕЙ-СИРОТ</vt:lpstr>
      <vt:lpstr>НАРУШЕНИЯ В ЭМОЦИОНАЛЬНОЙ СФЕРЕ</vt:lpstr>
      <vt:lpstr>ОСОБЕННОСТИ ПСИХОФИЗИЧЕСКОГО РАЗВИТИЯ И ЭМОЦИОНАЛЬНОЙ СФЕРЫ ДЕТЕЙ-СИРОТ</vt:lpstr>
      <vt:lpstr>ОСОБЕННОСТИ ПСИХОФИЗИЧЕСКОГО РАЗВИТИЯ И ЭМОЦИОНАЛЬНОЙ СФЕРЫ ДЕТЕЙ-СИРОТ</vt:lpstr>
      <vt:lpstr>ПРАВИЛО ПРИЕМНОГО РОДИТЕЛЯ</vt:lpstr>
      <vt:lpstr>ПРАВИЛО ПРИЕМНОГО РОДИТЕЛЯ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Школа приемных родителей</dc:title>
  <dc:creator>Психолог</dc:creator>
  <cp:lastModifiedBy>Пользователь Windows</cp:lastModifiedBy>
  <cp:revision>53</cp:revision>
  <dcterms:created xsi:type="dcterms:W3CDTF">2014-11-14T05:03:06Z</dcterms:created>
  <dcterms:modified xsi:type="dcterms:W3CDTF">2017-03-20T11:53:46Z</dcterms:modified>
</cp:coreProperties>
</file>